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  <p:sldId id="261" r:id="rId6"/>
    <p:sldId id="262" r:id="rId7"/>
    <p:sldId id="266" r:id="rId8"/>
    <p:sldId id="268" r:id="rId9"/>
    <p:sldId id="273" r:id="rId10"/>
    <p:sldId id="270" r:id="rId11"/>
    <p:sldId id="271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PHARMACY ACT-1948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2448560" y="4563110"/>
            <a:ext cx="4686300" cy="11398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T.SHRUTHI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Assistant professor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 peter’s Institute Of Pharmaceutical sciences</a:t>
            </a:r>
            <a:endParaRPr lang="en-IN" dirty="0" smtClean="0">
              <a:solidFill>
                <a:schemeClr val="tx1"/>
              </a:solidFill>
            </a:endParaRPr>
          </a:p>
          <a:p>
            <a:pPr algn="ctr"/>
            <a:endParaRPr lang="en-IN" altLang="en-US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77200" y="0"/>
            <a:ext cx="996950" cy="8763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Central Register of Pharmacists:</a:t>
            </a: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the provision of the pharmacy (Amendment) Act 1976, the Pharmacy Council of India is required to maintain a register containing names of all persons registered as pharmacists in different states. </a:t>
            </a:r>
            <a:endParaRPr lang="en-US" sz="259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This register has </a:t>
            </a:r>
            <a:r>
              <a:rPr lang="en-US" sz="2595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maintained by the registrar of the Council </a:t>
            </a:r>
            <a:r>
              <a:rPr lang="en-US" sz="25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has to be revised suitably from time to time and published in the Gazette of India. </a:t>
            </a:r>
            <a:endParaRPr lang="en-US" sz="259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state govt. has to supply </a:t>
            </a:r>
            <a:r>
              <a:rPr lang="en-US" sz="2595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five copies </a:t>
            </a:r>
            <a:r>
              <a:rPr lang="en-US" sz="25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register for a state to the central council, after the first day of </a:t>
            </a:r>
            <a:r>
              <a:rPr lang="en-US" sz="2595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 every year</a:t>
            </a:r>
            <a:endParaRPr lang="en-US" sz="2595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53400" y="0"/>
            <a:ext cx="996950" cy="8763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 dirty="0" smtClean="0">
                <a:solidFill>
                  <a:srgbClr val="FF0000"/>
                </a:solidFill>
                <a:sym typeface="+mn-ea"/>
              </a:rPr>
              <a:t>OFFENCES AND PENALTIES</a:t>
            </a:r>
            <a:r>
              <a:rPr lang="en-US" dirty="0" smtClean="0">
                <a:sym typeface="+mn-ea"/>
              </a:rPr>
              <a:t> </a:t>
            </a:r>
            <a:endParaRPr lang="en-GB" altLang="en-US"/>
          </a:p>
        </p:txBody>
      </p:sp>
      <p:pic>
        <p:nvPicPr>
          <p:cNvPr id="5" name="Content Placeholder 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072890" y="3219450"/>
            <a:ext cx="996950" cy="876300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1244600"/>
          <a:ext cx="7696200" cy="454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00"/>
                <a:gridCol w="3848100"/>
              </a:tblGrid>
              <a:tr h="736600">
                <a:tc>
                  <a:txBody>
                    <a:bodyPr/>
                    <a:p>
                      <a:r>
                        <a:rPr lang="en-US" dirty="0" smtClean="0"/>
                        <a:t>OFFENCES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dirty="0" smtClean="0"/>
                        <a:t>PENALTIES</a:t>
                      </a:r>
                      <a:endParaRPr lang="en-US" dirty="0"/>
                    </a:p>
                  </a:txBody>
                  <a:tcPr/>
                </a:tc>
              </a:tr>
              <a:tr h="1231900">
                <a:tc>
                  <a:txBody>
                    <a:bodyPr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Falsely claims to be a registered pharmacist.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First Conviction: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Fine up to Rs.500. 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Subsequent Conviction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Fine up to Rs.1000 and/or 6 months imprisonment</a:t>
                      </a:r>
                      <a:endParaRPr lang="en-US" dirty="0"/>
                    </a:p>
                  </a:txBody>
                  <a:tcPr/>
                </a:tc>
              </a:tr>
              <a:tr h="749300">
                <a:tc>
                  <a:txBody>
                    <a:bodyPr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Dispensing by an unregistered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months of imprisonment or a fine of up to Rs1000 or both.</a:t>
                      </a:r>
                      <a:endParaRPr lang="en-US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Failure to surrender the Certificate of registration</a:t>
                      </a:r>
                      <a:endParaRPr 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Fine of Rs.50 </a:t>
                      </a:r>
                      <a:endParaRPr 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7680">
                <a:tc>
                  <a:txBody>
                    <a:bodyPr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Obstruction of state pharmacy council inspectors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Imprisonment of up to 6 months or a fine up to Rs1000 or both</a:t>
                      </a:r>
                      <a:endParaRPr 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53400" y="76200"/>
            <a:ext cx="996950" cy="876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 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regulate the profession and practice of pharmacy and to raise the status of pharmacy in India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Constitution of Pharmacy Council of India (PCI)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(Central Council)- responsible for evolving educational standards and regulations for the course in Pharmacy through Education Regulations.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Constitution of State Pharmacy Council of India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registration of Pharmacist and for regulating their professional activities.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47050" y="-76200"/>
            <a:ext cx="996950" cy="8763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0000"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pharmacy council of India (P.C.I) constituted by central government in 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1949. </a:t>
            </a:r>
            <a:endParaRPr lang="en-US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is reconstituted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 5 years. </a:t>
            </a:r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consists of three different types of members-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Elected member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Nominated member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 EX-Officio Member Pharmacy Council of India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ELECTED MEMBERS 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 members(teachers), elected by University Grant Commission (UGC). There is at least one teacher of each subject i.e., Pharmacy, Pharmaceutical chemistry,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Pharmacognosy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and Pharmacology.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B. </a:t>
            </a:r>
            <a:r>
              <a:rPr lang="en-GB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One member, elected by Medical Council of India.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C. </a:t>
            </a:r>
            <a:r>
              <a:rPr lang="en-GB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One member from each state, elected by State Council, who shall be a registered pharmacist.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29600" y="0"/>
            <a:ext cx="996950" cy="8763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6294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NOMINATED MEMBERS 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member, nominated by the Central Government of whom at least 4 shall be possessing a degree or diploma in pharmacy and practicing pharmacy or pharmaceutical chemistry.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A representative of the U.G.C.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A representative of the All India Council for Technical Education (A.I.C.T.E.)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One member from each state, nominated by State Government, who shall be a registered pharmacist.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EX-OFFICIO MEMBERS 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Director General of Health Services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Drug controller General of India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Director of the Central Drug Laboratory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47050" y="0"/>
            <a:ext cx="996950" cy="8763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Executive Committee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consists of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President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Vice president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 Five other members elected by Central Council from its member’s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Apart from this, the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council also appoints 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registrar/ Secretary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Other officers and servants for carrying out its statutory functions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53400" y="0"/>
            <a:ext cx="996950" cy="8763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 of PCI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PCI frames the rules for fixing duties and powers of executive committee, president, vice-president, secretary &amp; inspectors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council is responsible for framing  the rules &amp; regulations for approving the institutions which conduct pharmacy courses. These regulations are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known as Education Regulations</a:t>
            </a:r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prescribe minimum standards of education required for qualification as a 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Pharmacist. </a:t>
            </a:r>
            <a:endParaRPr lang="en-US" sz="24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regulate the minimum </a:t>
            </a:r>
            <a:r>
              <a:rPr lang="en-US" sz="24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educational standards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53400" y="0"/>
            <a:ext cx="996950" cy="8763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 Regulations Prescribes; </a:t>
            </a: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 qualification for admission to the course.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Nature and period of course of study.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3.Nature and period of practical training to be undertaken after completion of course.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Subjects of examinations and their standard.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The equipment's and facilities to be provided by the Institutions to the students.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Conditions to be fulfilled by Institutions giving practical training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Conditions to be fulfilled by authorities holding approved examinations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53400" y="0"/>
            <a:ext cx="996950" cy="8763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education regulations to states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altLang="en-US" sz="25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5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constitution of state pharmacy council in the states , the state </a:t>
            </a:r>
            <a:r>
              <a:rPr lang="en-US" sz="259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govt</a:t>
            </a:r>
            <a:r>
              <a:rPr lang="en-US" sz="25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may , in consultation with the respective council, declare that the education regulation shall take effect in their respective state &amp; now ER is uniformly applicable in all states of </a:t>
            </a:r>
            <a:r>
              <a:rPr lang="en-US" sz="259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india</a:t>
            </a:r>
            <a:endParaRPr lang="en-US" sz="259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Approval of Institutions/withdrawal of approvals: </a:t>
            </a:r>
            <a:endParaRPr lang="en-US" sz="2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institution or authority, which conducts a course of study or hold an examination for the pharmacists, has to apply to the Pharmacy Council of India for approval of the course or the examination. </a:t>
            </a:r>
            <a:endParaRPr lang="en-US" sz="259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59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595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77200" y="0"/>
            <a:ext cx="996950" cy="8763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Withdrawal of approval</a:t>
            </a:r>
            <a:endParaRPr lang="en-US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If any approved course of study or examination does not continue to be in conformity with the Education Regulations, then the council withdraw the approval. </a:t>
            </a:r>
            <a:endParaRPr lang="en-US" sz="259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595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APPROVAL OF QUALIFICATION GRANTED OUTSIDE INDIA </a:t>
            </a:r>
            <a:endParaRPr lang="en-US" sz="2595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5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Qualification in pharmacy granted </a:t>
            </a:r>
            <a:r>
              <a:rPr lang="en-US" sz="2595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outside India </a:t>
            </a:r>
            <a:r>
              <a:rPr lang="en-US" sz="25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be recognized by PCI. This is </a:t>
            </a:r>
            <a:r>
              <a:rPr lang="en-US" sz="2595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applicable to Indian citizens.</a:t>
            </a:r>
            <a:endParaRPr lang="en-US" sz="2595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en-US" sz="25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Citizens of foreign nationality can be eligible for registration when an Indian national holding the same qualification is allowed to enter an practice in that country.</a:t>
            </a:r>
            <a:endParaRPr lang="en-US" sz="259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53400" y="0"/>
            <a:ext cx="996950" cy="876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4953</Words>
  <Application>WPS Presentation</Application>
  <PresentationFormat>On-screen Show (4:3)</PresentationFormat>
  <Paragraphs>111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PHARMACY ACT-1948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sowmya spips</cp:lastModifiedBy>
  <cp:revision>51</cp:revision>
  <dcterms:created xsi:type="dcterms:W3CDTF">2006-08-16T00:00:00Z</dcterms:created>
  <dcterms:modified xsi:type="dcterms:W3CDTF">2025-03-03T08:32:31Z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3034B045B74D4CD98446428E7DF98B11_13</vt:lpwstr>
  </property>
  <property fmtid="{D5CDD505-2E9C-101B-9397-08002B2CF9AE}" pid="3" name="KSOProductBuildVer">
    <vt:lpwstr>2057-12.2.0.20341</vt:lpwstr>
  </property>
</Properties>
</file>